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51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22" d="100"/>
          <a:sy n="122" d="100"/>
        </p:scale>
        <p:origin x="11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B842E-6ED7-7743-AB72-A4E46F454A73}" type="datetimeFigureOut">
              <a:rPr lang="en-US" smtClean="0"/>
              <a:t>9/9/2023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63E7A-82C5-534C-B357-8D229C164109}" type="slidenum">
              <a:rPr lang="en-US" smtClean="0"/>
              <a:t>‹#›</a:t>
            </a:fld>
            <a:endParaRPr lang="en-US"/>
          </a:p>
        </p:txBody>
      </p:sp>
    </p:spTree>
    <p:extLst>
      <p:ext uri="{BB962C8B-B14F-4D97-AF65-F5344CB8AC3E}">
        <p14:creationId xmlns:p14="http://schemas.microsoft.com/office/powerpoint/2010/main" val="218718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601F3D-6903-4616-973D-EA27DA31FBBB}" type="slidenum">
              <a:rPr lang="en-US" smtClean="0"/>
              <a:t>1</a:t>
            </a:fld>
            <a:endParaRPr lang="en-US"/>
          </a:p>
        </p:txBody>
      </p:sp>
    </p:spTree>
    <p:extLst>
      <p:ext uri="{BB962C8B-B14F-4D97-AF65-F5344CB8AC3E}">
        <p14:creationId xmlns:p14="http://schemas.microsoft.com/office/powerpoint/2010/main" val="134444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3142-BBD1-BC1B-FBD5-0986CF1F77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EB35F-6062-4039-6570-E6BAF088C4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5FC138-2B8A-816B-D657-DDA326D1B2AA}"/>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CB02C2D9-2216-791E-EACD-F6C01C8C9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6D4F6-4B5D-99F1-E12D-65ECAB4FDD8A}"/>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226283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EE29-C1C1-EE2D-345D-36EACB6D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18C8B9-FEA9-B977-6DD2-1D31DEE7C7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B6144-7D9B-6C41-1AA5-33CA14624985}"/>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BBC458E3-13CE-B3E8-97BB-62910F09C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CB09F-EBC3-4378-0F95-4E535ABDC2AE}"/>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96494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10B7D0-0247-7131-DDE0-56223982A7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77F876-9BDF-A856-B968-6E3FFF4B5F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C5DC2-42D2-2223-D3D7-F812707EBE52}"/>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9C5D1990-FC6E-E7A8-F7CB-C7E9A327C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983A0-ED7B-3AEA-1FC9-1D6DBA922018}"/>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278466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AA73-0DD0-DA77-DD9F-D55A52C657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039AA6-16AD-D2F1-9DA5-815C419181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834B5-FB05-3E67-C319-4A81593B0B16}"/>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D4E125E3-B71D-4EE0-DFFB-BF40B8184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A42F2-3348-42F5-3EF5-D841F59086C9}"/>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130677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67AC-6558-EDDB-3D9A-C2DFA1540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C64D89-B9C5-CCEF-D0C0-83AE60D031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07D197-F5BF-3418-1334-148695127C5A}"/>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5E8D351F-176C-71E2-A33C-3781F21EB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A931F-3C9D-0C53-B824-ABB9DDA1565B}"/>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115329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3B86-B909-C0DD-B9DF-98F875F973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54E63C-AD92-8AEA-CEA0-070204134C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4BEFC-ACFF-FE47-CA09-178CED6FB0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17C73-71B1-6EDD-C678-037BC7CC043F}"/>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6" name="Footer Placeholder 5">
            <a:extLst>
              <a:ext uri="{FF2B5EF4-FFF2-40B4-BE49-F238E27FC236}">
                <a16:creationId xmlns:a16="http://schemas.microsoft.com/office/drawing/2014/main" id="{41B89591-C3E1-04DA-EF74-88E308F19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7041C-3755-FB97-93AA-AEAF12C02176}"/>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318676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0E39-8D1C-612B-BB60-8A9DED8E57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85C0DC-A5AA-8E37-2E4E-DE6F22522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BCF49D-3075-356C-8596-D403B436E8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CE5CC0-61C5-485F-736B-F85DD079D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84416C-310F-445E-DDF4-6791993B35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F48990-2BC1-F416-0626-ADA1167332ED}"/>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8" name="Footer Placeholder 7">
            <a:extLst>
              <a:ext uri="{FF2B5EF4-FFF2-40B4-BE49-F238E27FC236}">
                <a16:creationId xmlns:a16="http://schemas.microsoft.com/office/drawing/2014/main" id="{E305DC1C-B7C2-F211-5A84-5A044ECCB8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4AE2F1-98C4-5ABE-DB55-1EB6BB35249D}"/>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101609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CB90-32DE-765C-6D5E-19DF3D45FF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7AF563-7468-49DC-14CD-8992F8F293F4}"/>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4" name="Footer Placeholder 3">
            <a:extLst>
              <a:ext uri="{FF2B5EF4-FFF2-40B4-BE49-F238E27FC236}">
                <a16:creationId xmlns:a16="http://schemas.microsoft.com/office/drawing/2014/main" id="{3137B3A5-F882-F5FA-F7FA-85BABFDF84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FE941A-9583-7028-FAB8-2D5C55710375}"/>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165492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F33998-1DB0-36CA-4835-D0859FEE6FF4}"/>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3" name="Footer Placeholder 2">
            <a:extLst>
              <a:ext uri="{FF2B5EF4-FFF2-40B4-BE49-F238E27FC236}">
                <a16:creationId xmlns:a16="http://schemas.microsoft.com/office/drawing/2014/main" id="{C8E59BAC-4165-B1F0-CF5B-560A958859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4879D6-EDAA-4831-733F-1103003F9822}"/>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356029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C858-D34C-2AB8-AF47-A8E5EEF14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0EC19E-9034-6285-24AD-C2A56470D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FF8BB6-CCE4-CBFE-F6B5-2819C64F2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B05E1-7920-DE41-1954-D831DFC4A26E}"/>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6" name="Footer Placeholder 5">
            <a:extLst>
              <a:ext uri="{FF2B5EF4-FFF2-40B4-BE49-F238E27FC236}">
                <a16:creationId xmlns:a16="http://schemas.microsoft.com/office/drawing/2014/main" id="{8416219B-7038-CE44-656A-053F937ED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CF4E5-75F1-B805-D1ED-CD5785F1A10F}"/>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39795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F7BB-45CA-4514-F4A3-528822B87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AB47-4333-AE3E-869C-FBC84E7C7A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E92083-E23B-52CE-21BD-169EAF9FA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9CD17-CDCC-8D8D-C576-B32488D6E095}"/>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6" name="Footer Placeholder 5">
            <a:extLst>
              <a:ext uri="{FF2B5EF4-FFF2-40B4-BE49-F238E27FC236}">
                <a16:creationId xmlns:a16="http://schemas.microsoft.com/office/drawing/2014/main" id="{20A6CFAD-6624-B595-741A-93605DBED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8AFB8-0730-3E04-C9F5-E1238D816DB3}"/>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294578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624B9-8768-F8D7-BBCF-8EC3141C2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751D86-6C8D-E614-E8F9-B66375F78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5B54E-4E4F-BCDC-956C-F08504D32D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02D01D05-4561-206E-308F-3373F23C1F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07705D-AECB-825F-B8A4-C29508DF6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ACB3B-FB71-3F45-B7C4-87311324B948}" type="slidenum">
              <a:rPr lang="en-US" smtClean="0"/>
              <a:t>‹#›</a:t>
            </a:fld>
            <a:endParaRPr lang="en-US"/>
          </a:p>
        </p:txBody>
      </p:sp>
    </p:spTree>
    <p:extLst>
      <p:ext uri="{BB962C8B-B14F-4D97-AF65-F5344CB8AC3E}">
        <p14:creationId xmlns:p14="http://schemas.microsoft.com/office/powerpoint/2010/main" val="1806449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youtu.be/JRfTABlqGZQ" TargetMode="External"/><Relationship Id="rId4" Type="http://schemas.openxmlformats.org/officeDocument/2006/relationships/hyperlink" Target="https://www.youtube.com/watch?v=OeATD0X0oCw"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B279F16-E5C7-EB4F-B319-E0E7F51F0E91}"/>
              </a:ext>
            </a:extLst>
          </p:cNvPr>
          <p:cNvPicPr>
            <a:picLocks noChangeAspect="1" noChangeArrowheads="1"/>
          </p:cNvPicPr>
          <p:nvPr/>
        </p:nvPicPr>
        <p:blipFill>
          <a:blip r:embed="rId3"/>
          <a:srcRect l="2211" r="2211"/>
          <a:stretch/>
        </p:blipFill>
        <p:spPr bwMode="auto">
          <a:xfrm>
            <a:off x="1238886" y="702588"/>
            <a:ext cx="2546013" cy="2542708"/>
          </a:xfrm>
          <a:prstGeom prst="ellipse">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52B9A0B-05B2-4030-9BE6-25613BECE91B}"/>
              </a:ext>
            </a:extLst>
          </p:cNvPr>
          <p:cNvSpPr>
            <a:spLocks noGrp="1"/>
          </p:cNvSpPr>
          <p:nvPr>
            <p:ph type="sldNum" sz="quarter" idx="12"/>
          </p:nvPr>
        </p:nvSpPr>
        <p:spPr/>
        <p:txBody>
          <a:bodyPr/>
          <a:lstStyle/>
          <a:p>
            <a:fld id="{AE9247E1-8B9F-43C5-AC1A-30D5214D3D98}" type="slidenum">
              <a:rPr lang="en-US" smtClean="0"/>
              <a:pPr/>
              <a:t>1</a:t>
            </a:fld>
            <a:endParaRPr lang="en-US"/>
          </a:p>
        </p:txBody>
      </p:sp>
      <p:sp>
        <p:nvSpPr>
          <p:cNvPr id="62" name="TextBox 61">
            <a:extLst>
              <a:ext uri="{FF2B5EF4-FFF2-40B4-BE49-F238E27FC236}">
                <a16:creationId xmlns:a16="http://schemas.microsoft.com/office/drawing/2014/main" id="{40D2AC0E-8BFB-401F-9FD6-A4E562C4778D}"/>
              </a:ext>
            </a:extLst>
          </p:cNvPr>
          <p:cNvSpPr txBox="1"/>
          <p:nvPr/>
        </p:nvSpPr>
        <p:spPr>
          <a:xfrm>
            <a:off x="85825" y="5045775"/>
            <a:ext cx="5047488" cy="276999"/>
          </a:xfrm>
          <a:prstGeom prst="rect">
            <a:avLst/>
          </a:prstGeom>
          <a:noFill/>
        </p:spPr>
        <p:txBody>
          <a:bodyPr wrap="square">
            <a:spAutoFit/>
          </a:bodyPr>
          <a:lstStyle/>
          <a:p>
            <a:pPr marL="174625" indent="-174625" algn="just">
              <a:buClr>
                <a:srgbClr val="28A6DF"/>
              </a:buClr>
              <a:buSzPct val="120000"/>
              <a:buFont typeface="Montserrat" panose="00000500000000000000" pitchFamily="50" charset="0"/>
              <a:buChar char="›"/>
            </a:pPr>
            <a:endParaRPr lang="en-US" sz="1200" i="1" dirty="0">
              <a:latin typeface="Montserrat" panose="00000500000000000000" pitchFamily="50" charset="0"/>
            </a:endParaRPr>
          </a:p>
        </p:txBody>
      </p:sp>
      <p:sp>
        <p:nvSpPr>
          <p:cNvPr id="15" name="TextBox 14">
            <a:extLst>
              <a:ext uri="{FF2B5EF4-FFF2-40B4-BE49-F238E27FC236}">
                <a16:creationId xmlns:a16="http://schemas.microsoft.com/office/drawing/2014/main" id="{60BA598E-9998-4697-8480-B444D32C63CE}"/>
              </a:ext>
            </a:extLst>
          </p:cNvPr>
          <p:cNvSpPr txBox="1"/>
          <p:nvPr/>
        </p:nvSpPr>
        <p:spPr>
          <a:xfrm>
            <a:off x="4862521" y="1156702"/>
            <a:ext cx="7059584" cy="4708981"/>
          </a:xfrm>
          <a:prstGeom prst="rect">
            <a:avLst/>
          </a:prstGeom>
          <a:noFill/>
        </p:spPr>
        <p:txBody>
          <a:bodyPr wrap="square">
            <a:spAutoFit/>
          </a:bodyPr>
          <a:lstStyle/>
          <a:p>
            <a:pPr algn="just">
              <a:buClr>
                <a:srgbClr val="28A6DF"/>
              </a:buClr>
              <a:buSzPct val="120000"/>
            </a:pPr>
            <a:r>
              <a:rPr lang="en-US" sz="1200" b="1" dirty="0">
                <a:solidFill>
                  <a:srgbClr val="28A6DF"/>
                </a:solidFill>
                <a:latin typeface="Montserrat" panose="02000505000000020004" pitchFamily="2" charset="0"/>
                <a:hlinkClick r:id="rId4">
                  <a:extLst>
                    <a:ext uri="{A12FA001-AC4F-418D-AE19-62706E023703}">
                      <ahyp:hlinkClr xmlns:ahyp="http://schemas.microsoft.com/office/drawing/2018/hyperlinkcolor" val="tx"/>
                    </a:ext>
                  </a:extLst>
                </a:hlinkClick>
              </a:rPr>
              <a:t>Watch Dambisa Moyo: The Trouble with Democracy</a:t>
            </a:r>
            <a:endParaRPr lang="en-US" sz="1200" b="1" dirty="0">
              <a:solidFill>
                <a:srgbClr val="28A6DF"/>
              </a:solidFill>
              <a:latin typeface="Montserrat" panose="02000505000000020004" pitchFamily="2" charset="0"/>
            </a:endParaRPr>
          </a:p>
          <a:p>
            <a:pPr algn="just">
              <a:buClr>
                <a:srgbClr val="28A6DF"/>
              </a:buClr>
              <a:buSzPct val="120000"/>
            </a:pPr>
            <a:endParaRPr kumimoji="0" lang="en-US" sz="1200" b="0" i="0" u="none" strike="noStrike" kern="1200" cap="none" spc="0" normalizeH="0" baseline="0" noProof="0" dirty="0">
              <a:ln>
                <a:noFill/>
              </a:ln>
              <a:solidFill>
                <a:prstClr val="black"/>
              </a:solidFill>
              <a:effectLst/>
              <a:uLnTx/>
              <a:uFillTx/>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200" dirty="0">
                <a:solidFill>
                  <a:prstClr val="black"/>
                </a:solidFill>
                <a:latin typeface="Montserrat" panose="02000505000000020004" pitchFamily="2" charset="0"/>
              </a:rPr>
              <a:t>A</a:t>
            </a:r>
            <a:r>
              <a:rPr kumimoji="0" lang="en-US" sz="1200" b="0" i="0" u="none" strike="noStrike" kern="1200" cap="none" spc="0" normalizeH="0" baseline="0" noProof="0" dirty="0">
                <a:ln>
                  <a:noFill/>
                </a:ln>
                <a:solidFill>
                  <a:prstClr val="black"/>
                </a:solidFill>
                <a:effectLst/>
                <a:uLnTx/>
                <a:uFillTx/>
                <a:latin typeface="Montserrat" panose="02000505000000020004" pitchFamily="2" charset="0"/>
              </a:rPr>
              <a:t> pre-eminent thinker, who influences key-decision makers in strategic investment and public policy and is respected for her unique perspectives, her balance of contrarian thinking with measured judgement, and her ability to turn economic insight into investible ideas</a:t>
            </a:r>
          </a:p>
          <a:p>
            <a:pPr marL="174625" indent="-174625" algn="just">
              <a:buClr>
                <a:srgbClr val="28A6DF"/>
              </a:buClr>
              <a:buSzPct val="120000"/>
              <a:buFont typeface="Montserrat" panose="00000500000000000000" pitchFamily="50" charset="0"/>
              <a:buChar char="›"/>
            </a:pPr>
            <a:endParaRPr kumimoji="0" lang="en-US" sz="1200" b="0" i="0" u="none" strike="noStrike" kern="1200" cap="none" spc="0" normalizeH="0" baseline="0" noProof="0" dirty="0">
              <a:ln>
                <a:noFill/>
              </a:ln>
              <a:solidFill>
                <a:prstClr val="black"/>
              </a:solidFill>
              <a:effectLst/>
              <a:uLnTx/>
              <a:uFillTx/>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200" dirty="0">
                <a:solidFill>
                  <a:prstClr val="black"/>
                </a:solidFill>
                <a:latin typeface="Montserrat" panose="02000505000000020004" pitchFamily="2" charset="0"/>
              </a:rPr>
              <a:t>Co-principal of </a:t>
            </a:r>
            <a:r>
              <a:rPr lang="en-US" sz="1200" dirty="0" err="1">
                <a:solidFill>
                  <a:prstClr val="black"/>
                </a:solidFill>
                <a:latin typeface="Montserrat" panose="02000505000000020004" pitchFamily="2" charset="0"/>
              </a:rPr>
              <a:t>Versaca</a:t>
            </a:r>
            <a:r>
              <a:rPr lang="en-US" sz="1200" dirty="0">
                <a:solidFill>
                  <a:prstClr val="black"/>
                </a:solidFill>
                <a:latin typeface="Montserrat" panose="02000505000000020004" pitchFamily="2" charset="0"/>
              </a:rPr>
              <a:t> Investments – a family office, focused on growth investing globally</a:t>
            </a:r>
          </a:p>
          <a:p>
            <a:pPr marL="174625" indent="-174625" algn="just">
              <a:buClr>
                <a:srgbClr val="28A6DF"/>
              </a:buClr>
              <a:buSzPct val="120000"/>
              <a:buFont typeface="Montserrat" panose="00000500000000000000" pitchFamily="50" charset="0"/>
              <a:buChar char="›"/>
            </a:pPr>
            <a:endParaRPr lang="en-US" sz="1200" dirty="0">
              <a:solidFill>
                <a:prstClr val="black"/>
              </a:solidFill>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kumimoji="0" lang="en-US" sz="1200" b="0" i="0" u="none" strike="noStrike" kern="1200" cap="none" spc="0" normalizeH="0" baseline="0" noProof="0" dirty="0">
                <a:ln>
                  <a:noFill/>
                </a:ln>
                <a:solidFill>
                  <a:prstClr val="black"/>
                </a:solidFill>
                <a:effectLst/>
                <a:uLnTx/>
                <a:uFillTx/>
                <a:latin typeface="Montserrat" panose="02000505000000020004" pitchFamily="2" charset="0"/>
              </a:rPr>
              <a:t>Served on a number of global corporate boards including </a:t>
            </a:r>
            <a:r>
              <a:rPr lang="en-US" sz="1200" dirty="0">
                <a:solidFill>
                  <a:prstClr val="black"/>
                </a:solidFill>
                <a:latin typeface="Montserrat" panose="02000505000000020004" pitchFamily="2" charset="0"/>
              </a:rPr>
              <a:t>3M Corporation, Chevron and Conde Nast</a:t>
            </a:r>
          </a:p>
          <a:p>
            <a:pPr marL="174625" indent="-174625" algn="just">
              <a:buClr>
                <a:srgbClr val="28A6DF"/>
              </a:buClr>
              <a:buSzPct val="120000"/>
              <a:buFont typeface="Montserrat" panose="00000500000000000000" pitchFamily="50" charset="0"/>
              <a:buChar char="›"/>
            </a:pPr>
            <a:endParaRPr lang="en-US" sz="1200" dirty="0">
              <a:solidFill>
                <a:prstClr val="black"/>
              </a:solidFill>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kumimoji="0" lang="en-US" sz="1200" b="0" i="0" u="none" strike="noStrike" kern="1200" cap="none" spc="0" normalizeH="0" baseline="0" noProof="0" dirty="0">
                <a:ln>
                  <a:noFill/>
                </a:ln>
                <a:solidFill>
                  <a:prstClr val="black"/>
                </a:solidFill>
                <a:effectLst/>
                <a:uLnTx/>
                <a:uFillTx/>
                <a:latin typeface="Montserrat" panose="02000505000000020004" pitchFamily="2" charset="0"/>
              </a:rPr>
              <a:t>Author of </a:t>
            </a:r>
            <a:r>
              <a:rPr lang="en-US" sz="1200" dirty="0">
                <a:solidFill>
                  <a:prstClr val="black"/>
                </a:solidFill>
                <a:latin typeface="Montserrat" panose="02000505000000020004" pitchFamily="2" charset="0"/>
              </a:rPr>
              <a:t>5 books, 4 of which are </a:t>
            </a:r>
            <a:r>
              <a:rPr kumimoji="0" lang="en-US" sz="1200" b="0" i="0" u="none" strike="noStrike" kern="1200" cap="none" spc="0" normalizeH="0" baseline="0" noProof="0" dirty="0">
                <a:ln>
                  <a:noFill/>
                </a:ln>
                <a:solidFill>
                  <a:prstClr val="black"/>
                </a:solidFill>
                <a:effectLst/>
                <a:uLnTx/>
                <a:uFillTx/>
                <a:latin typeface="Montserrat" panose="02000505000000020004" pitchFamily="2" charset="0"/>
              </a:rPr>
              <a:t> New </a:t>
            </a:r>
            <a:r>
              <a:rPr lang="en-US" sz="1200" dirty="0">
                <a:solidFill>
                  <a:prstClr val="black"/>
                </a:solidFill>
                <a:latin typeface="Montserrat" panose="02000505000000020004" pitchFamily="2" charset="0"/>
              </a:rPr>
              <a:t>York Times best sellers and her most recent, </a:t>
            </a:r>
            <a:r>
              <a:rPr lang="en-US" sz="1200" i="1" dirty="0">
                <a:solidFill>
                  <a:prstClr val="black"/>
                </a:solidFill>
                <a:latin typeface="Montserrat" panose="02000505000000020004" pitchFamily="2" charset="0"/>
              </a:rPr>
              <a:t>How Boards Work And How They Can Work Better in a Chaotic World </a:t>
            </a:r>
            <a:r>
              <a:rPr lang="en-US" sz="1200" dirty="0">
                <a:solidFill>
                  <a:prstClr val="black"/>
                </a:solidFill>
                <a:latin typeface="Montserrat" panose="02000505000000020004" pitchFamily="2" charset="0"/>
              </a:rPr>
              <a:t>ranked #5 on the Wall Street Journal best business book list in 2021</a:t>
            </a:r>
          </a:p>
          <a:p>
            <a:pPr marL="174625" indent="-174625" algn="just">
              <a:buClr>
                <a:srgbClr val="28A6DF"/>
              </a:buClr>
              <a:buSzPct val="120000"/>
              <a:buFont typeface="Montserrat" panose="00000500000000000000" pitchFamily="50" charset="0"/>
              <a:buChar char="›"/>
            </a:pPr>
            <a:endParaRPr kumimoji="0" lang="en-US" sz="1200" b="0" i="0" u="none" strike="noStrike" kern="1200" cap="none" spc="0" normalizeH="0" baseline="0" noProof="0" dirty="0">
              <a:ln>
                <a:noFill/>
              </a:ln>
              <a:solidFill>
                <a:prstClr val="black"/>
              </a:solidFill>
              <a:effectLst/>
              <a:uLnTx/>
              <a:uFillTx/>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200" dirty="0">
                <a:solidFill>
                  <a:prstClr val="black"/>
                </a:solidFill>
                <a:latin typeface="Montserrat" panose="02000505000000020004" pitchFamily="2" charset="0"/>
              </a:rPr>
              <a:t>N</a:t>
            </a:r>
            <a:r>
              <a:rPr kumimoji="0" lang="en-US" sz="1200" b="0" i="0" u="none" strike="noStrike" kern="1200" cap="none" spc="0" normalizeH="0" baseline="0" noProof="0" dirty="0" err="1">
                <a:ln>
                  <a:noFill/>
                </a:ln>
                <a:solidFill>
                  <a:prstClr val="black"/>
                </a:solidFill>
                <a:effectLst/>
                <a:uLnTx/>
                <a:uFillTx/>
                <a:latin typeface="Montserrat" panose="02000505000000020004" pitchFamily="2" charset="0"/>
              </a:rPr>
              <a:t>amed</a:t>
            </a:r>
            <a:r>
              <a:rPr kumimoji="0" lang="en-US" sz="1200" b="0" i="0" u="none" strike="noStrike" kern="1200" cap="none" spc="0" normalizeH="0" baseline="0" noProof="0" dirty="0">
                <a:ln>
                  <a:noFill/>
                </a:ln>
                <a:solidFill>
                  <a:prstClr val="black"/>
                </a:solidFill>
                <a:effectLst/>
                <a:uLnTx/>
                <a:uFillTx/>
                <a:latin typeface="Montserrat" panose="02000505000000020004" pitchFamily="2" charset="0"/>
              </a:rPr>
              <a:t> to the list of </a:t>
            </a:r>
            <a:r>
              <a:rPr kumimoji="0" lang="en-US" sz="1200" b="0" i="1" u="none" strike="noStrike" kern="1200" cap="none" spc="0" normalizeH="0" baseline="0" noProof="0" dirty="0">
                <a:ln>
                  <a:noFill/>
                </a:ln>
                <a:solidFill>
                  <a:prstClr val="black"/>
                </a:solidFill>
                <a:effectLst/>
                <a:uLnTx/>
                <a:uFillTx/>
                <a:latin typeface="Montserrat" panose="02000505000000020004" pitchFamily="2" charset="0"/>
              </a:rPr>
              <a:t>Time Magazine’s </a:t>
            </a:r>
            <a:r>
              <a:rPr kumimoji="0" lang="en-US" sz="1200" b="0" i="0" u="none" strike="noStrike" kern="1200" cap="none" spc="0" normalizeH="0" baseline="0" noProof="0" dirty="0">
                <a:ln>
                  <a:noFill/>
                </a:ln>
                <a:solidFill>
                  <a:prstClr val="black"/>
                </a:solidFill>
                <a:effectLst/>
                <a:uLnTx/>
                <a:uFillTx/>
                <a:latin typeface="Montserrat" panose="02000505000000020004" pitchFamily="2" charset="0"/>
              </a:rPr>
              <a:t>100 Most Influential People in the World and has published in the </a:t>
            </a:r>
            <a:r>
              <a:rPr kumimoji="0" lang="en-US" sz="1200" b="0" i="1" u="none" strike="noStrike" kern="1200" cap="none" spc="0" normalizeH="0" baseline="0" noProof="0" dirty="0">
                <a:ln>
                  <a:noFill/>
                </a:ln>
                <a:solidFill>
                  <a:prstClr val="black"/>
                </a:solidFill>
                <a:effectLst/>
                <a:uLnTx/>
                <a:uFillTx/>
                <a:latin typeface="Montserrat" panose="02000505000000020004" pitchFamily="2" charset="0"/>
              </a:rPr>
              <a:t>Financial Times, WSJ </a:t>
            </a:r>
            <a:r>
              <a:rPr kumimoji="0" lang="en-US" sz="1200" b="0" u="none" strike="noStrike" kern="1200" cap="none" spc="0" normalizeH="0" baseline="0" noProof="0" dirty="0">
                <a:ln>
                  <a:noFill/>
                </a:ln>
                <a:solidFill>
                  <a:prstClr val="black"/>
                </a:solidFill>
                <a:effectLst/>
                <a:uLnTx/>
                <a:uFillTx/>
                <a:latin typeface="Montserrat" panose="02000505000000020004" pitchFamily="2" charset="0"/>
              </a:rPr>
              <a:t>and</a:t>
            </a:r>
            <a:r>
              <a:rPr kumimoji="0" lang="en-US" sz="1200" b="0" i="1" u="none" strike="noStrike" kern="1200" cap="none" spc="0" normalizeH="0" baseline="0" noProof="0" dirty="0">
                <a:ln>
                  <a:noFill/>
                </a:ln>
                <a:solidFill>
                  <a:prstClr val="black"/>
                </a:solidFill>
                <a:effectLst/>
                <a:uLnTx/>
                <a:uFillTx/>
                <a:latin typeface="Montserrat" panose="02000505000000020004" pitchFamily="2" charset="0"/>
              </a:rPr>
              <a:t> Harvard Business Review </a:t>
            </a:r>
            <a:endParaRPr lang="en-US" sz="1200" i="1" dirty="0">
              <a:solidFill>
                <a:prstClr val="black"/>
              </a:solidFill>
              <a:latin typeface="Montserrat" panose="02000505000000020004" pitchFamily="2" charset="0"/>
              <a:hlinkClick r:id="rId5"/>
            </a:endParaRPr>
          </a:p>
          <a:p>
            <a:pPr algn="just">
              <a:buClr>
                <a:srgbClr val="28A6DF"/>
              </a:buClr>
              <a:buSzPct val="120000"/>
            </a:pPr>
            <a:endParaRPr lang="en-US" sz="1200" dirty="0">
              <a:latin typeface="Montserrat" panose="02000505000000020004" pitchFamily="2" charset="0"/>
            </a:endParaRPr>
          </a:p>
          <a:p>
            <a:pPr algn="just">
              <a:buClr>
                <a:srgbClr val="28A6DF"/>
              </a:buClr>
              <a:buSzPct val="120000"/>
            </a:pPr>
            <a:r>
              <a:rPr lang="en-US" sz="1200" b="1" dirty="0">
                <a:latin typeface="Montserrat" panose="02000505000000020004" pitchFamily="2" charset="0"/>
              </a:rPr>
              <a:t>Sample Keynote Topics: </a:t>
            </a:r>
          </a:p>
          <a:p>
            <a:pPr marL="174625" indent="-174625" algn="just">
              <a:buClr>
                <a:srgbClr val="28A6DF"/>
              </a:buClr>
              <a:buSzPct val="120000"/>
              <a:buFont typeface="Montserrat" panose="00000500000000000000" pitchFamily="50" charset="0"/>
              <a:buChar char="›"/>
            </a:pPr>
            <a:r>
              <a:rPr lang="en-US" sz="1200" dirty="0">
                <a:latin typeface="Montserrat" panose="02000505000000020004" pitchFamily="2" charset="0"/>
              </a:rPr>
              <a:t>Global Shifts in Economics</a:t>
            </a:r>
          </a:p>
          <a:p>
            <a:pPr marL="174625" indent="-174625" algn="just">
              <a:buClr>
                <a:srgbClr val="28A6DF"/>
              </a:buClr>
              <a:buSzPct val="120000"/>
              <a:buFont typeface="Montserrat" panose="00000500000000000000" pitchFamily="50" charset="0"/>
              <a:buChar char="›"/>
            </a:pPr>
            <a:r>
              <a:rPr lang="en-US" sz="1200" dirty="0">
                <a:latin typeface="Montserrat" panose="02000505000000020004" pitchFamily="2" charset="0"/>
              </a:rPr>
              <a:t>Politics &amp; Business: What’s It Going To Take To Be Successful?</a:t>
            </a:r>
          </a:p>
          <a:p>
            <a:pPr marL="174625" indent="-174625" algn="just">
              <a:buClr>
                <a:srgbClr val="28A6DF"/>
              </a:buClr>
              <a:buSzPct val="120000"/>
              <a:buFont typeface="Montserrat" panose="00000500000000000000" pitchFamily="50" charset="0"/>
              <a:buChar char="›"/>
            </a:pPr>
            <a:r>
              <a:rPr lang="en-US" sz="1200" dirty="0">
                <a:latin typeface="Montserrat" panose="02000505000000020004" pitchFamily="2" charset="0"/>
              </a:rPr>
              <a:t>Emerging, Frontier and Global Markets: Investments and the Shape of the Future</a:t>
            </a:r>
          </a:p>
          <a:p>
            <a:pPr marL="174625" indent="-174625" algn="just">
              <a:buClr>
                <a:srgbClr val="28A6DF"/>
              </a:buClr>
              <a:buSzPct val="120000"/>
              <a:buFont typeface="Montserrat" panose="00000500000000000000" pitchFamily="50" charset="0"/>
              <a:buChar char="›"/>
            </a:pPr>
            <a:endParaRPr lang="en-US" sz="1200" dirty="0">
              <a:latin typeface="Montserrat" panose="02000505000000020004" pitchFamily="2" charset="0"/>
            </a:endParaRPr>
          </a:p>
        </p:txBody>
      </p:sp>
      <p:grpSp>
        <p:nvGrpSpPr>
          <p:cNvPr id="11" name="Group 10">
            <a:extLst>
              <a:ext uri="{FF2B5EF4-FFF2-40B4-BE49-F238E27FC236}">
                <a16:creationId xmlns:a16="http://schemas.microsoft.com/office/drawing/2014/main" id="{0267E7FC-6AAE-4893-B49A-6C67D72D92B4}"/>
              </a:ext>
            </a:extLst>
          </p:cNvPr>
          <p:cNvGrpSpPr/>
          <p:nvPr/>
        </p:nvGrpSpPr>
        <p:grpSpPr>
          <a:xfrm>
            <a:off x="269895" y="3190934"/>
            <a:ext cx="4479040" cy="2082358"/>
            <a:chOff x="370049" y="3215479"/>
            <a:chExt cx="4479040" cy="2082358"/>
          </a:xfrm>
        </p:grpSpPr>
        <p:sp>
          <p:nvSpPr>
            <p:cNvPr id="12" name="Title 1">
              <a:extLst>
                <a:ext uri="{FF2B5EF4-FFF2-40B4-BE49-F238E27FC236}">
                  <a16:creationId xmlns:a16="http://schemas.microsoft.com/office/drawing/2014/main" id="{81E9C843-D5FA-457E-B926-84EBA9EEFF56}"/>
                </a:ext>
              </a:extLst>
            </p:cNvPr>
            <p:cNvSpPr txBox="1">
              <a:spLocks/>
            </p:cNvSpPr>
            <p:nvPr/>
          </p:nvSpPr>
          <p:spPr>
            <a:xfrm>
              <a:off x="370049" y="3215479"/>
              <a:ext cx="4479040" cy="1130688"/>
            </a:xfrm>
            <a:prstGeom prst="rect">
              <a:avLst/>
            </a:prstGeom>
          </p:spPr>
          <p:txBody>
            <a:bodyPr vert="horz" lIns="91440" tIns="45720" rIns="91440" bIns="45720" rtlCol="0" anchor="ctr">
              <a:noAutofit/>
            </a:bodyPr>
            <a:ls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chemeClr val="tx1"/>
                  </a:solidFill>
                  <a:latin typeface="LEMON MILK" panose="00000500000000000000" pitchFamily="50" charset="0"/>
                </a:rPr>
                <a:t>DR. DAMBISA MOYO</a:t>
              </a:r>
            </a:p>
            <a:p>
              <a:pPr algn="ctr"/>
              <a:r>
                <a:rPr lang="en-US" sz="1600" dirty="0">
                  <a:solidFill>
                    <a:schemeClr val="tx1"/>
                  </a:solidFill>
                  <a:latin typeface="Montserrat" panose="02000505000000020004" pitchFamily="2" charset="0"/>
                </a:rPr>
                <a:t>Global Economist</a:t>
              </a:r>
            </a:p>
          </p:txBody>
        </p:sp>
        <p:sp>
          <p:nvSpPr>
            <p:cNvPr id="13" name="Rectangle: Rounded Corners 12">
              <a:extLst>
                <a:ext uri="{FF2B5EF4-FFF2-40B4-BE49-F238E27FC236}">
                  <a16:creationId xmlns:a16="http://schemas.microsoft.com/office/drawing/2014/main" id="{5818E3ED-FBB4-4F0A-9B4F-EB0091C7D36C}"/>
                </a:ext>
              </a:extLst>
            </p:cNvPr>
            <p:cNvSpPr/>
            <p:nvPr/>
          </p:nvSpPr>
          <p:spPr>
            <a:xfrm>
              <a:off x="1569361" y="4372486"/>
              <a:ext cx="2080415" cy="327194"/>
            </a:xfrm>
            <a:prstGeom prst="roundRect">
              <a:avLst>
                <a:gd name="adj" fmla="val 50000"/>
              </a:avLst>
            </a:prstGeom>
            <a:noFill/>
            <a:ln w="28575">
              <a:solidFill>
                <a:srgbClr val="28A6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LID4096"/>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latin typeface="Montserrat" panose="00000500000000000000" pitchFamily="50" charset="0"/>
                </a:rPr>
                <a:t>Fee Pending</a:t>
              </a:r>
            </a:p>
          </p:txBody>
        </p:sp>
        <p:sp>
          <p:nvSpPr>
            <p:cNvPr id="17" name="TextBox 18">
              <a:extLst>
                <a:ext uri="{FF2B5EF4-FFF2-40B4-BE49-F238E27FC236}">
                  <a16:creationId xmlns:a16="http://schemas.microsoft.com/office/drawing/2014/main" id="{1C05B2D8-427C-4F4B-BFCA-85337D48C867}"/>
                </a:ext>
              </a:extLst>
            </p:cNvPr>
            <p:cNvSpPr txBox="1"/>
            <p:nvPr/>
          </p:nvSpPr>
          <p:spPr>
            <a:xfrm>
              <a:off x="809242" y="4790006"/>
              <a:ext cx="3606401" cy="507831"/>
            </a:xfrm>
            <a:prstGeom prst="rect">
              <a:avLst/>
            </a:prstGeom>
            <a:noFill/>
          </p:spPr>
          <p:txBody>
            <a:bodyPr wrap="square" rtlCol="0">
              <a:spAutoFit/>
            </a:bodyPr>
            <a:ls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i="1" dirty="0">
                  <a:latin typeface="Montserrat" panose="00000500000000000000" pitchFamily="50" charset="0"/>
                </a:rPr>
                <a:t>*Client is responsible for ground transportation in event city, hotel accommodations and incidentals </a:t>
              </a:r>
            </a:p>
            <a:p>
              <a:pPr algn="ctr"/>
              <a:r>
                <a:rPr lang="en-US" sz="900" i="1" dirty="0">
                  <a:latin typeface="Montserrat" panose="00000500000000000000" pitchFamily="50" charset="0"/>
                </a:rPr>
                <a:t>for up to two nights</a:t>
              </a:r>
            </a:p>
          </p:txBody>
        </p:sp>
      </p:grpSp>
      <p:cxnSp>
        <p:nvCxnSpPr>
          <p:cNvPr id="20" name="Straight Connector 19">
            <a:extLst>
              <a:ext uri="{FF2B5EF4-FFF2-40B4-BE49-F238E27FC236}">
                <a16:creationId xmlns:a16="http://schemas.microsoft.com/office/drawing/2014/main" id="{77C00563-F78D-4CA8-B366-24E0BB5C42ED}"/>
              </a:ext>
            </a:extLst>
          </p:cNvPr>
          <p:cNvCxnSpPr>
            <a:cxnSpLocks/>
          </p:cNvCxnSpPr>
          <p:nvPr/>
        </p:nvCxnSpPr>
        <p:spPr>
          <a:xfrm>
            <a:off x="396356" y="4242349"/>
            <a:ext cx="4226116"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Picture 27" descr="A book cover with a map of africa&#10;&#10;Description automatically generated">
            <a:extLst>
              <a:ext uri="{FF2B5EF4-FFF2-40B4-BE49-F238E27FC236}">
                <a16:creationId xmlns:a16="http://schemas.microsoft.com/office/drawing/2014/main" id="{C82B6BD4-FD6E-D851-74BD-6F755EA893C8}"/>
              </a:ext>
            </a:extLst>
          </p:cNvPr>
          <p:cNvPicPr>
            <a:picLocks noChangeAspect="1"/>
          </p:cNvPicPr>
          <p:nvPr/>
        </p:nvPicPr>
        <p:blipFill>
          <a:blip r:embed="rId6"/>
          <a:stretch>
            <a:fillRect/>
          </a:stretch>
        </p:blipFill>
        <p:spPr>
          <a:xfrm>
            <a:off x="85825" y="5239403"/>
            <a:ext cx="1356934" cy="1634005"/>
          </a:xfrm>
          <a:prstGeom prst="rect">
            <a:avLst/>
          </a:prstGeom>
        </p:spPr>
      </p:pic>
      <p:pic>
        <p:nvPicPr>
          <p:cNvPr id="30" name="Picture 29" descr="A blue book with white text&#10;&#10;Description automatically generated">
            <a:extLst>
              <a:ext uri="{FF2B5EF4-FFF2-40B4-BE49-F238E27FC236}">
                <a16:creationId xmlns:a16="http://schemas.microsoft.com/office/drawing/2014/main" id="{2570D506-1DD2-20B7-DAB8-861D9854D6AC}"/>
              </a:ext>
            </a:extLst>
          </p:cNvPr>
          <p:cNvPicPr>
            <a:picLocks noChangeAspect="1"/>
          </p:cNvPicPr>
          <p:nvPr/>
        </p:nvPicPr>
        <p:blipFill>
          <a:blip r:embed="rId7"/>
          <a:stretch>
            <a:fillRect/>
          </a:stretch>
        </p:blipFill>
        <p:spPr>
          <a:xfrm>
            <a:off x="1331949" y="5231701"/>
            <a:ext cx="1356934" cy="1634004"/>
          </a:xfrm>
          <a:prstGeom prst="rect">
            <a:avLst/>
          </a:prstGeom>
        </p:spPr>
      </p:pic>
      <p:pic>
        <p:nvPicPr>
          <p:cNvPr id="2048" name="Picture 2047" descr="A book cover with yellow text&#10;&#10;Description automatically generated">
            <a:extLst>
              <a:ext uri="{FF2B5EF4-FFF2-40B4-BE49-F238E27FC236}">
                <a16:creationId xmlns:a16="http://schemas.microsoft.com/office/drawing/2014/main" id="{5BC34196-CE06-0EFA-C8E1-DA2B08F07194}"/>
              </a:ext>
            </a:extLst>
          </p:cNvPr>
          <p:cNvPicPr>
            <a:picLocks noChangeAspect="1"/>
          </p:cNvPicPr>
          <p:nvPr/>
        </p:nvPicPr>
        <p:blipFill>
          <a:blip r:embed="rId8"/>
          <a:stretch>
            <a:fillRect/>
          </a:stretch>
        </p:blipFill>
        <p:spPr>
          <a:xfrm>
            <a:off x="2468334" y="5231701"/>
            <a:ext cx="1356934" cy="1634004"/>
          </a:xfrm>
          <a:prstGeom prst="rect">
            <a:avLst/>
          </a:prstGeom>
        </p:spPr>
      </p:pic>
      <p:pic>
        <p:nvPicPr>
          <p:cNvPr id="2051" name="Picture 2050" descr="A book cover with red text&#10;&#10;Description automatically generated">
            <a:extLst>
              <a:ext uri="{FF2B5EF4-FFF2-40B4-BE49-F238E27FC236}">
                <a16:creationId xmlns:a16="http://schemas.microsoft.com/office/drawing/2014/main" id="{0BC94CDB-4D65-D600-7F3A-79AF839AA152}"/>
              </a:ext>
            </a:extLst>
          </p:cNvPr>
          <p:cNvPicPr>
            <a:picLocks noChangeAspect="1"/>
          </p:cNvPicPr>
          <p:nvPr/>
        </p:nvPicPr>
        <p:blipFill>
          <a:blip r:embed="rId9"/>
          <a:stretch>
            <a:fillRect/>
          </a:stretch>
        </p:blipFill>
        <p:spPr>
          <a:xfrm>
            <a:off x="3589099" y="5231701"/>
            <a:ext cx="1367386" cy="1646590"/>
          </a:xfrm>
          <a:prstGeom prst="rect">
            <a:avLst/>
          </a:prstGeom>
        </p:spPr>
      </p:pic>
    </p:spTree>
    <p:extLst>
      <p:ext uri="{BB962C8B-B14F-4D97-AF65-F5344CB8AC3E}">
        <p14:creationId xmlns:p14="http://schemas.microsoft.com/office/powerpoint/2010/main" val="50838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4165</TotalTime>
  <Words>217</Words>
  <Application>Microsoft Office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LEMON MILK</vt:lpstr>
      <vt:lpstr>Montserrat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Beasley</dc:creator>
  <cp:lastModifiedBy>Duncan Hesketh</cp:lastModifiedBy>
  <cp:revision>23</cp:revision>
  <dcterms:created xsi:type="dcterms:W3CDTF">2023-06-13T21:55:48Z</dcterms:created>
  <dcterms:modified xsi:type="dcterms:W3CDTF">2023-09-11T17:39:43Z</dcterms:modified>
</cp:coreProperties>
</file>