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51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2" d="100"/>
          <a:sy n="122"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B842E-6ED7-7743-AB72-A4E46F454A73}"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63E7A-82C5-534C-B357-8D229C164109}" type="slidenum">
              <a:rPr lang="en-US" smtClean="0"/>
              <a:t>‹#›</a:t>
            </a:fld>
            <a:endParaRPr lang="en-US"/>
          </a:p>
        </p:txBody>
      </p:sp>
    </p:spTree>
    <p:extLst>
      <p:ext uri="{BB962C8B-B14F-4D97-AF65-F5344CB8AC3E}">
        <p14:creationId xmlns:p14="http://schemas.microsoft.com/office/powerpoint/2010/main" val="2187186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34444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142-BBD1-BC1B-FBD5-0986CF1F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BEB35F-6062-4039-6570-E6BAF088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FC138-2B8A-816B-D657-DDA326D1B2AA}"/>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5" name="Footer Placeholder 4">
            <a:extLst>
              <a:ext uri="{FF2B5EF4-FFF2-40B4-BE49-F238E27FC236}">
                <a16:creationId xmlns:a16="http://schemas.microsoft.com/office/drawing/2014/main" id="{CB02C2D9-2216-791E-EACD-F6C01C8C9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D4F6-4B5D-99F1-E12D-65ECAB4FDD8A}"/>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2628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EE29-C1C1-EE2D-345D-36EACB6DD9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C8B9-FEA9-B977-6DD2-1D31DEE7C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B6144-7D9B-6C41-1AA5-33CA14624985}"/>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5" name="Footer Placeholder 4">
            <a:extLst>
              <a:ext uri="{FF2B5EF4-FFF2-40B4-BE49-F238E27FC236}">
                <a16:creationId xmlns:a16="http://schemas.microsoft.com/office/drawing/2014/main" id="{BBC458E3-13CE-B3E8-97BB-62910F09C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CB09F-EBC3-4378-0F95-4E535ABDC2AE}"/>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96494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0B7D0-0247-7131-DDE0-56223982A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F876-9BDF-A856-B968-6E3FFF4B5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5DC2-42D2-2223-D3D7-F812707EBE52}"/>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5" name="Footer Placeholder 4">
            <a:extLst>
              <a:ext uri="{FF2B5EF4-FFF2-40B4-BE49-F238E27FC236}">
                <a16:creationId xmlns:a16="http://schemas.microsoft.com/office/drawing/2014/main" id="{9C5D1990-FC6E-E7A8-F7CB-C7E9A327C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83A0-ED7B-3AEA-1FC9-1D6DBA922018}"/>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7846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AA73-0DD0-DA77-DD9F-D55A52C65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39AA6-16AD-D2F1-9DA5-815C41918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34B5-FB05-3E67-C319-4A81593B0B16}"/>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5" name="Footer Placeholder 4">
            <a:extLst>
              <a:ext uri="{FF2B5EF4-FFF2-40B4-BE49-F238E27FC236}">
                <a16:creationId xmlns:a16="http://schemas.microsoft.com/office/drawing/2014/main" id="{D4E125E3-B71D-4EE0-DFFB-BF40B818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A42F2-3348-42F5-3EF5-D841F59086C9}"/>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3067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67AC-6558-EDDB-3D9A-C2DFA1540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4D89-B9C5-CCEF-D0C0-83AE60D0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7D197-F5BF-3418-1334-148695127C5A}"/>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5" name="Footer Placeholder 4">
            <a:extLst>
              <a:ext uri="{FF2B5EF4-FFF2-40B4-BE49-F238E27FC236}">
                <a16:creationId xmlns:a16="http://schemas.microsoft.com/office/drawing/2014/main" id="{5E8D351F-176C-71E2-A33C-3781F21EB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A931F-3C9D-0C53-B824-ABB9DDA1565B}"/>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15329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3B86-B909-C0DD-B9DF-98F875F973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E63C-AD92-8AEA-CEA0-070204134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4BEFC-ACFF-FE47-CA09-178CED6F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17C73-71B1-6EDD-C678-037BC7CC043F}"/>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6" name="Footer Placeholder 5">
            <a:extLst>
              <a:ext uri="{FF2B5EF4-FFF2-40B4-BE49-F238E27FC236}">
                <a16:creationId xmlns:a16="http://schemas.microsoft.com/office/drawing/2014/main" id="{41B89591-C3E1-04DA-EF74-88E308F1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041C-3755-FB97-93AA-AEAF12C02176}"/>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1867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0E39-8D1C-612B-BB60-8A9DED8E57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85C0DC-A5AA-8E37-2E4E-DE6F22522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F49D-3075-356C-8596-D403B436E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E5CC0-61C5-485F-736B-F85DD079D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416C-310F-445E-DDF4-6791993B3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48990-2BC1-F416-0626-ADA1167332ED}"/>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8" name="Footer Placeholder 7">
            <a:extLst>
              <a:ext uri="{FF2B5EF4-FFF2-40B4-BE49-F238E27FC236}">
                <a16:creationId xmlns:a16="http://schemas.microsoft.com/office/drawing/2014/main" id="{E305DC1C-B7C2-F211-5A84-5A044ECCB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AE2F1-98C4-5ABE-DB55-1EB6BB35249D}"/>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01609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CB90-32DE-765C-6D5E-19DF3D45F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7AF563-7468-49DC-14CD-8992F8F293F4}"/>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4" name="Footer Placeholder 3">
            <a:extLst>
              <a:ext uri="{FF2B5EF4-FFF2-40B4-BE49-F238E27FC236}">
                <a16:creationId xmlns:a16="http://schemas.microsoft.com/office/drawing/2014/main" id="{3137B3A5-F882-F5FA-F7FA-85BABFDF8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FE941A-9583-7028-FAB8-2D5C55710375}"/>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65492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3998-1DB0-36CA-4835-D0859FEE6FF4}"/>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3" name="Footer Placeholder 2">
            <a:extLst>
              <a:ext uri="{FF2B5EF4-FFF2-40B4-BE49-F238E27FC236}">
                <a16:creationId xmlns:a16="http://schemas.microsoft.com/office/drawing/2014/main" id="{C8E59BAC-4165-B1F0-CF5B-560A958859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879D6-EDAA-4831-733F-1103003F9822}"/>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56029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C858-D34C-2AB8-AF47-A8E5EEF14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EC19E-9034-6285-24AD-C2A5647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F8BB6-CCE4-CBFE-F6B5-2819C64F2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B05E1-7920-DE41-1954-D831DFC4A26E}"/>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6" name="Footer Placeholder 5">
            <a:extLst>
              <a:ext uri="{FF2B5EF4-FFF2-40B4-BE49-F238E27FC236}">
                <a16:creationId xmlns:a16="http://schemas.microsoft.com/office/drawing/2014/main" id="{8416219B-7038-CE44-656A-053F937ED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CF4E5-75F1-B805-D1ED-CD5785F1A10F}"/>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9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F7BB-45CA-4514-F4A3-528822B87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AB47-4333-AE3E-869C-FBC84E7C7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92083-E23B-52CE-21BD-169EAF9F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9CD17-CDCC-8D8D-C576-B32488D6E095}"/>
              </a:ext>
            </a:extLst>
          </p:cNvPr>
          <p:cNvSpPr>
            <a:spLocks noGrp="1"/>
          </p:cNvSpPr>
          <p:nvPr>
            <p:ph type="dt" sz="half" idx="10"/>
          </p:nvPr>
        </p:nvSpPr>
        <p:spPr/>
        <p:txBody>
          <a:bodyPr/>
          <a:lstStyle/>
          <a:p>
            <a:fld id="{04481063-1F93-7C4E-8D10-117B45D12DCE}" type="datetimeFigureOut">
              <a:rPr lang="en-US" smtClean="0"/>
              <a:t>9/12/2023</a:t>
            </a:fld>
            <a:endParaRPr lang="en-US"/>
          </a:p>
        </p:txBody>
      </p:sp>
      <p:sp>
        <p:nvSpPr>
          <p:cNvPr id="6" name="Footer Placeholder 5">
            <a:extLst>
              <a:ext uri="{FF2B5EF4-FFF2-40B4-BE49-F238E27FC236}">
                <a16:creationId xmlns:a16="http://schemas.microsoft.com/office/drawing/2014/main" id="{20A6CFAD-6624-B595-741A-93605DBE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8AFB8-0730-3E04-C9F5-E1238D816DB3}"/>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9457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624B9-8768-F8D7-BBCF-8EC3141C2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51D86-6C8D-E614-E8F9-B66375F7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5B54E-4E4F-BCDC-956C-F08504D32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81063-1F93-7C4E-8D10-117B45D12DCE}" type="datetimeFigureOut">
              <a:rPr lang="en-US" smtClean="0"/>
              <a:t>9/12/2023</a:t>
            </a:fld>
            <a:endParaRPr lang="en-US"/>
          </a:p>
        </p:txBody>
      </p:sp>
      <p:sp>
        <p:nvSpPr>
          <p:cNvPr id="5" name="Footer Placeholder 4">
            <a:extLst>
              <a:ext uri="{FF2B5EF4-FFF2-40B4-BE49-F238E27FC236}">
                <a16:creationId xmlns:a16="http://schemas.microsoft.com/office/drawing/2014/main" id="{02D01D05-4561-206E-308F-3373F23C1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7705D-AECB-825F-B8A4-C29508DF6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ACB3B-FB71-3F45-B7C4-87311324B948}" type="slidenum">
              <a:rPr lang="en-US" smtClean="0"/>
              <a:t>‹#›</a:t>
            </a:fld>
            <a:endParaRPr lang="en-US"/>
          </a:p>
        </p:txBody>
      </p:sp>
    </p:spTree>
    <p:extLst>
      <p:ext uri="{BB962C8B-B14F-4D97-AF65-F5344CB8AC3E}">
        <p14:creationId xmlns:p14="http://schemas.microsoft.com/office/powerpoint/2010/main" val="18064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www.youtube.com/watch?v=TGwy2QIDWbQ" TargetMode="External"/><Relationship Id="rId4" Type="http://schemas.openxmlformats.org/officeDocument/2006/relationships/hyperlink" Target="https://youtu.be/mO6GzEPyif4?si=kzu8pP7kegVbJPln" TargetMode="External"/><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4B279F16-E5C7-EB4F-B319-E0E7F51F0E91}"/>
              </a:ext>
            </a:extLst>
          </p:cNvPr>
          <p:cNvPicPr>
            <a:picLocks noChangeAspect="1" noChangeArrowheads="1"/>
          </p:cNvPicPr>
          <p:nvPr/>
        </p:nvPicPr>
        <p:blipFill>
          <a:blip r:embed="rId3"/>
          <a:srcRect l="21838" r="21838"/>
          <a:stretch/>
        </p:blipFill>
        <p:spPr bwMode="auto">
          <a:xfrm>
            <a:off x="1238886" y="702588"/>
            <a:ext cx="2546013" cy="2542708"/>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36060" y="223600"/>
            <a:ext cx="7059584" cy="6555641"/>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rPr>
              <a:t>Watch David </a:t>
            </a:r>
            <a:r>
              <a:rPr lang="en-US" sz="1200" b="1" dirty="0" err="1">
                <a:solidFill>
                  <a:srgbClr val="00B0F0"/>
                </a:solidFill>
                <a:latin typeface="Montserrat" panose="02000505000000020004" pitchFamily="2" charset="0"/>
                <a:hlinkClick r:id="rId4"/>
              </a:rPr>
              <a:t>Avrin</a:t>
            </a:r>
            <a:r>
              <a:rPr lang="en-US" sz="1200" b="1" dirty="0">
                <a:solidFill>
                  <a:srgbClr val="00B0F0"/>
                </a:solidFill>
                <a:latin typeface="Montserrat" panose="02000505000000020004" pitchFamily="2" charset="0"/>
                <a:hlinkClick r:id="rId4"/>
              </a:rPr>
              <a:t>: Customer Experience 2023</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r>
              <a:rPr lang="en-US" sz="12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Watch David </a:t>
            </a:r>
            <a:r>
              <a:rPr lang="en-US" sz="1200" b="1" dirty="0" err="1">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Avrin</a:t>
            </a:r>
            <a:r>
              <a:rPr lang="en-US" sz="12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 Your Customers Are Changing. Are You?</a:t>
            </a:r>
            <a:endParaRPr lang="en-US" sz="1200" b="1" dirty="0">
              <a:solidFill>
                <a:srgbClr val="00B0F0"/>
              </a:solidFill>
              <a:latin typeface="Montserrat" panose="02000505000000020004" pitchFamily="2" charset="0"/>
            </a:endParaRPr>
          </a:p>
          <a:p>
            <a:pPr algn="just">
              <a:buClr>
                <a:srgbClr val="28A6DF"/>
              </a:buClr>
              <a:buSzPct val="120000"/>
            </a:pPr>
            <a:endParaRPr lang="en-US" sz="1200" dirty="0">
              <a:highlight>
                <a:srgbClr val="FFFF00"/>
              </a:highligh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One of the most in-demand Customer Experience speakers and consultants in the world today who has shared his content-rich, entertaining and actionable presentations across North America and 24 other countries</a:t>
            </a:r>
          </a:p>
          <a:p>
            <a:pPr marL="174625" indent="-174625" algn="just">
              <a:buClr>
                <a:srgbClr val="28A6DF"/>
              </a:buClr>
              <a:buSzPct val="120000"/>
              <a:buFont typeface="Montserrat" panose="00000500000000000000" pitchFamily="50" charset="0"/>
              <a:buChar char="›"/>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b="0" i="0" dirty="0">
                <a:effectLst/>
                <a:latin typeface="Montserrat" panose="02000505000000020004" pitchFamily="2" charset="0"/>
              </a:rPr>
              <a:t>Content focuses on helping  organizations better understand and connect with their changing customers and clients to help future-proof their businesses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A</a:t>
            </a:r>
            <a:r>
              <a:rPr lang="en-US" sz="1200" b="0" i="0" dirty="0">
                <a:effectLst/>
                <a:latin typeface="Montserrat" panose="02000505000000020004" pitchFamily="2" charset="0"/>
              </a:rPr>
              <a:t>uthor of five books including the acclaimed:</a:t>
            </a:r>
            <a:r>
              <a:rPr lang="en-US" sz="1200" b="0" i="1" dirty="0">
                <a:effectLst/>
                <a:latin typeface="Montserrat" panose="02000505000000020004" pitchFamily="2" charset="0"/>
              </a:rPr>
              <a:t> It's Not Who You Know, It's Who Knows You!, Why Customers Leave (and How to Win Them Back)</a:t>
            </a:r>
            <a:r>
              <a:rPr lang="en-US" sz="1200" b="0" i="0" dirty="0">
                <a:effectLst/>
                <a:latin typeface="Montserrat" panose="02000505000000020004" pitchFamily="2" charset="0"/>
              </a:rPr>
              <a:t> which was named by Forbes as “one of the 7 business books </a:t>
            </a:r>
            <a:r>
              <a:rPr lang="en-US" sz="1200" dirty="0">
                <a:latin typeface="Montserrat" panose="02000505000000020004" pitchFamily="2" charset="0"/>
              </a:rPr>
              <a:t>entrepreneurs need to read”</a:t>
            </a:r>
          </a:p>
          <a:p>
            <a:pPr marL="174625" indent="-174625" algn="just">
              <a:buClr>
                <a:srgbClr val="28A6DF"/>
              </a:buClr>
              <a:buSzPct val="120000"/>
              <a:buFont typeface="Montserrat" panose="00000500000000000000" pitchFamily="50" charset="0"/>
              <a:buChar char="›"/>
            </a:pPr>
            <a:endParaRPr lang="en-US" sz="120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O</a:t>
            </a:r>
            <a:r>
              <a:rPr lang="en-US" sz="1200" dirty="0">
                <a:effectLst/>
                <a:latin typeface="Montserrat" panose="02000505000000020004" pitchFamily="2" charset="0"/>
              </a:rPr>
              <a:t>ffer a revealing look at our changing world, and how your customers are changing along with-it helping companies to better align strategies and messaging with the preferences of their customers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F</a:t>
            </a:r>
            <a:r>
              <a:rPr lang="en-US" sz="1200" dirty="0">
                <a:effectLst/>
                <a:latin typeface="Montserrat" panose="02000505000000020004" pitchFamily="2" charset="0"/>
              </a:rPr>
              <a:t>ormer CEO group leader, and executive coach with the world’s largest chief executive organization, he has worked with thousands of CEOs and business leaders on their business brand, customer experience and competitive advantages</a:t>
            </a:r>
          </a:p>
          <a:p>
            <a:endParaRPr lang="en-US" sz="1200"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 Takeaways</a:t>
            </a:r>
          </a:p>
          <a:p>
            <a:pPr marL="174625" indent="-174625" algn="just">
              <a:buClr>
                <a:srgbClr val="28A6DF"/>
              </a:buClr>
              <a:buSzPct val="120000"/>
              <a:buFont typeface="Montserrat" panose="00000500000000000000" pitchFamily="50" charset="0"/>
              <a:buChar char="›"/>
            </a:pPr>
            <a:r>
              <a:rPr lang="en-US" sz="1200" dirty="0">
                <a:effectLst/>
                <a:latin typeface="Montserrat" panose="02000505000000020004" pitchFamily="2" charset="0"/>
              </a:rPr>
              <a:t>How to reject “going low” and mirroring some of the worst business behavior</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a:t>
            </a:r>
            <a:r>
              <a:rPr lang="en-US" sz="1200" dirty="0">
                <a:effectLst/>
                <a:latin typeface="Montserrat" panose="02000505000000020004" pitchFamily="2" charset="0"/>
              </a:rPr>
              <a:t>ow Disruption is touching all of your customers — even if your industry has yet to be significantly impacted</a:t>
            </a:r>
          </a:p>
          <a:p>
            <a:pPr marL="174625" indent="-174625" algn="just">
              <a:buClr>
                <a:srgbClr val="28A6DF"/>
              </a:buClr>
              <a:buSzPct val="120000"/>
              <a:buFont typeface="Montserrat" panose="00000500000000000000" pitchFamily="50" charset="0"/>
              <a:buChar char="›"/>
            </a:pPr>
            <a:r>
              <a:rPr lang="en-US" sz="1200" dirty="0">
                <a:effectLst/>
                <a:latin typeface="Montserrat" panose="02000505000000020004" pitchFamily="2" charset="0"/>
              </a:rPr>
              <a:t>Why your customers and clients have become more demanding and impatient, and how you can meet their needs better than your competitors</a:t>
            </a:r>
          </a:p>
          <a:p>
            <a:pPr marL="174625" indent="-174625" algn="just">
              <a:buClr>
                <a:srgbClr val="28A6DF"/>
              </a:buClr>
              <a:buSzPct val="120000"/>
              <a:buFont typeface="Montserrat" panose="00000500000000000000" pitchFamily="50" charset="0"/>
              <a:buChar char="›"/>
            </a:pPr>
            <a:endParaRPr lang="en-US" sz="1200" b="0" i="0" dirty="0">
              <a:solidFill>
                <a:srgbClr val="333333"/>
              </a:solidFill>
              <a:effectLst/>
              <a:highlight>
                <a:srgbClr val="FFFF00"/>
              </a:highlight>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Sample Keynote Topics:</a:t>
            </a: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Ridiculously Easy to Do Business With!</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It’s not who you know, it’s who knows you!</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It’s Not Who You Know, It’s Who Knows You</a:t>
            </a:r>
          </a:p>
          <a:p>
            <a:pPr algn="just">
              <a:buClr>
                <a:srgbClr val="28A6DF"/>
              </a:buClr>
              <a:buSzPct val="120000"/>
            </a:pPr>
            <a:endParaRPr lang="en-US" sz="1200" dirty="0">
              <a:latin typeface="Montserrat" panose="00000500000000000000" pitchFamily="50" charset="0"/>
            </a:endParaRPr>
          </a:p>
        </p:txBody>
      </p:sp>
      <p:grpSp>
        <p:nvGrpSpPr>
          <p:cNvPr id="11" name="Group 10">
            <a:extLst>
              <a:ext uri="{FF2B5EF4-FFF2-40B4-BE49-F238E27FC236}">
                <a16:creationId xmlns:a16="http://schemas.microsoft.com/office/drawing/2014/main" id="{0267E7FC-6AAE-4893-B49A-6C67D72D92B4}"/>
              </a:ext>
            </a:extLst>
          </p:cNvPr>
          <p:cNvGrpSpPr/>
          <p:nvPr/>
        </p:nvGrpSpPr>
        <p:grpSpPr>
          <a:xfrm>
            <a:off x="269895" y="3190934"/>
            <a:ext cx="4479040" cy="2220858"/>
            <a:chOff x="370049" y="3215479"/>
            <a:chExt cx="4479040" cy="2220858"/>
          </a:xfrm>
        </p:grpSpPr>
        <p:sp>
          <p:nvSpPr>
            <p:cNvPr id="12" name="Title 1">
              <a:extLst>
                <a:ext uri="{FF2B5EF4-FFF2-40B4-BE49-F238E27FC236}">
                  <a16:creationId xmlns:a16="http://schemas.microsoft.com/office/drawing/2014/main" id="{81E9C843-D5FA-457E-B926-84EBA9EEFF56}"/>
                </a:ext>
              </a:extLst>
            </p:cNvPr>
            <p:cNvSpPr txBox="1">
              <a:spLocks/>
            </p:cNvSpPr>
            <p:nvPr/>
          </p:nvSpPr>
          <p:spPr>
            <a:xfrm>
              <a:off x="370049" y="32154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rgbClr val="000000"/>
                  </a:solidFill>
                  <a:latin typeface="Arial" panose="020B0604020202020204" pitchFamily="34" charset="0"/>
                </a:rPr>
                <a:t>DAVID AVRIN</a:t>
              </a:r>
              <a:endParaRPr lang="en-US" sz="3200" b="1" i="0" dirty="0">
                <a:solidFill>
                  <a:srgbClr val="000000"/>
                </a:solidFill>
                <a:effectLst/>
                <a:latin typeface="Arial" panose="020B0604020202020204" pitchFamily="34" charset="0"/>
              </a:endParaRPr>
            </a:p>
            <a:p>
              <a:pPr algn="ctr"/>
              <a:r>
                <a:rPr lang="en-US" sz="1600" dirty="0">
                  <a:latin typeface="Montserrat" panose="02000505000000020004" pitchFamily="2" charset="0"/>
                </a:rPr>
                <a:t>Customer Experience Expert</a:t>
              </a:r>
              <a:endParaRPr lang="en-US" sz="1600" dirty="0">
                <a:solidFill>
                  <a:schemeClr val="tx1"/>
                </a:solidFill>
                <a:latin typeface="Montserrat" panose="02000505000000020004" pitchFamily="2" charset="0"/>
              </a:endParaRPr>
            </a:p>
          </p:txBody>
        </p:sp>
        <p:sp>
          <p:nvSpPr>
            <p:cNvPr id="13" name="Rectangle: Rounded Corners 12">
              <a:extLst>
                <a:ext uri="{FF2B5EF4-FFF2-40B4-BE49-F238E27FC236}">
                  <a16:creationId xmlns:a16="http://schemas.microsoft.com/office/drawing/2014/main" id="{5818E3ED-FBB4-4F0A-9B4F-EB0091C7D36C}"/>
                </a:ext>
              </a:extLst>
            </p:cNvPr>
            <p:cNvSpPr/>
            <p:nvPr/>
          </p:nvSpPr>
          <p:spPr>
            <a:xfrm>
              <a:off x="1569361" y="4372486"/>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sp>
          <p:nvSpPr>
            <p:cNvPr id="17" name="TextBox 18">
              <a:extLst>
                <a:ext uri="{FF2B5EF4-FFF2-40B4-BE49-F238E27FC236}">
                  <a16:creationId xmlns:a16="http://schemas.microsoft.com/office/drawing/2014/main" id="{1C05B2D8-427C-4F4B-BFCA-85337D48C867}"/>
                </a:ext>
              </a:extLst>
            </p:cNvPr>
            <p:cNvSpPr txBox="1"/>
            <p:nvPr/>
          </p:nvSpPr>
          <p:spPr>
            <a:xfrm>
              <a:off x="809242" y="4790006"/>
              <a:ext cx="3606401" cy="6463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i="1" dirty="0">
                  <a:latin typeface="Montserrat" panose="00000500000000000000" pitchFamily="50" charset="0"/>
                </a:rPr>
                <a:t>*Client is responsible for ground transportation in event city, hotel accommodations and incidentals </a:t>
              </a:r>
            </a:p>
            <a:p>
              <a:pPr algn="ctr"/>
              <a:r>
                <a:rPr lang="en-US" sz="900" i="1" dirty="0">
                  <a:latin typeface="Montserrat" panose="00000500000000000000" pitchFamily="50" charset="0"/>
                </a:rPr>
                <a:t>for up to two nights</a:t>
              </a:r>
            </a:p>
            <a:p>
              <a:pPr marL="0" marR="0">
                <a:spcBef>
                  <a:spcPts val="0"/>
                </a:spcBef>
                <a:spcAft>
                  <a:spcPts val="0"/>
                </a:spcAft>
              </a:pPr>
              <a:endParaRPr lang="en-US" sz="900" i="1" dirty="0">
                <a:latin typeface="Montserrat" panose="00000500000000000000" pitchFamily="50" charset="0"/>
              </a:endParaRPr>
            </a:p>
          </p:txBody>
        </p:sp>
      </p:gr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242349"/>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10" name="Picture 9" descr="A book with a white cover&#10;&#10;Description automatically generated">
            <a:extLst>
              <a:ext uri="{FF2B5EF4-FFF2-40B4-BE49-F238E27FC236}">
                <a16:creationId xmlns:a16="http://schemas.microsoft.com/office/drawing/2014/main" id="{264CF577-9FC7-D9B5-2480-2623D4D70933}"/>
              </a:ext>
            </a:extLst>
          </p:cNvPr>
          <p:cNvPicPr>
            <a:picLocks noChangeAspect="1"/>
          </p:cNvPicPr>
          <p:nvPr/>
        </p:nvPicPr>
        <p:blipFill>
          <a:blip r:embed="rId6"/>
          <a:stretch>
            <a:fillRect/>
          </a:stretch>
        </p:blipFill>
        <p:spPr>
          <a:xfrm>
            <a:off x="65408" y="5318673"/>
            <a:ext cx="1113237" cy="1460567"/>
          </a:xfrm>
          <a:prstGeom prst="rect">
            <a:avLst/>
          </a:prstGeom>
        </p:spPr>
      </p:pic>
      <p:pic>
        <p:nvPicPr>
          <p:cNvPr id="16" name="Picture 15" descr="A book cover of a book&#10;&#10;Description automatically generated">
            <a:extLst>
              <a:ext uri="{FF2B5EF4-FFF2-40B4-BE49-F238E27FC236}">
                <a16:creationId xmlns:a16="http://schemas.microsoft.com/office/drawing/2014/main" id="{E0E379B3-FA48-D887-7524-25B20BBC8A36}"/>
              </a:ext>
            </a:extLst>
          </p:cNvPr>
          <p:cNvPicPr>
            <a:picLocks noChangeAspect="1"/>
          </p:cNvPicPr>
          <p:nvPr/>
        </p:nvPicPr>
        <p:blipFill>
          <a:blip r:embed="rId7"/>
          <a:stretch>
            <a:fillRect/>
          </a:stretch>
        </p:blipFill>
        <p:spPr>
          <a:xfrm>
            <a:off x="1257547" y="5318674"/>
            <a:ext cx="1113236" cy="1460566"/>
          </a:xfrm>
          <a:prstGeom prst="rect">
            <a:avLst/>
          </a:prstGeom>
        </p:spPr>
      </p:pic>
      <p:pic>
        <p:nvPicPr>
          <p:cNvPr id="19" name="Picture 18" descr="A book with white text&#10;&#10;Description automatically generated">
            <a:extLst>
              <a:ext uri="{FF2B5EF4-FFF2-40B4-BE49-F238E27FC236}">
                <a16:creationId xmlns:a16="http://schemas.microsoft.com/office/drawing/2014/main" id="{20B991C5-F73F-ED16-7755-B49C520A7AE9}"/>
              </a:ext>
            </a:extLst>
          </p:cNvPr>
          <p:cNvPicPr>
            <a:picLocks noChangeAspect="1"/>
          </p:cNvPicPr>
          <p:nvPr/>
        </p:nvPicPr>
        <p:blipFill>
          <a:blip r:embed="rId8"/>
          <a:stretch>
            <a:fillRect/>
          </a:stretch>
        </p:blipFill>
        <p:spPr>
          <a:xfrm>
            <a:off x="2407313" y="5318675"/>
            <a:ext cx="1146300" cy="1460566"/>
          </a:xfrm>
          <a:prstGeom prst="rect">
            <a:avLst/>
          </a:prstGeom>
        </p:spPr>
      </p:pic>
      <p:pic>
        <p:nvPicPr>
          <p:cNvPr id="24" name="Picture 23" descr="A book with text on it&#10;&#10;Description automatically generated">
            <a:extLst>
              <a:ext uri="{FF2B5EF4-FFF2-40B4-BE49-F238E27FC236}">
                <a16:creationId xmlns:a16="http://schemas.microsoft.com/office/drawing/2014/main" id="{5ADD4487-C8E0-A6EB-BEF5-9924F0D8D2FF}"/>
              </a:ext>
            </a:extLst>
          </p:cNvPr>
          <p:cNvPicPr>
            <a:picLocks noChangeAspect="1"/>
          </p:cNvPicPr>
          <p:nvPr/>
        </p:nvPicPr>
        <p:blipFill>
          <a:blip r:embed="rId9"/>
          <a:stretch>
            <a:fillRect/>
          </a:stretch>
        </p:blipFill>
        <p:spPr>
          <a:xfrm>
            <a:off x="3667201" y="5318675"/>
            <a:ext cx="1113236" cy="1460565"/>
          </a:xfrm>
          <a:prstGeom prst="rect">
            <a:avLst/>
          </a:prstGeom>
        </p:spPr>
      </p:pic>
    </p:spTree>
    <p:extLst>
      <p:ext uri="{BB962C8B-B14F-4D97-AF65-F5344CB8AC3E}">
        <p14:creationId xmlns:p14="http://schemas.microsoft.com/office/powerpoint/2010/main" val="5083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6631</TotalTime>
  <Words>305</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42</cp:revision>
  <dcterms:created xsi:type="dcterms:W3CDTF">2023-06-13T21:55:48Z</dcterms:created>
  <dcterms:modified xsi:type="dcterms:W3CDTF">2023-09-13T13:55:45Z</dcterms:modified>
</cp:coreProperties>
</file>